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2" d="100"/>
          <a:sy n="122" d="100"/>
        </p:scale>
        <p:origin x="7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24EB-A5E1-704E-3F2C-D59470CE2E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6A10C-548A-9999-7502-3367E8B87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D2EBD-305D-136E-55DB-9F86C303FB85}"/>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CCE23E85-2FBE-592F-F58F-FD7DE0CD3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14448-FAB5-AE7B-EAD4-C844559F3B23}"/>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1662211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E910-4E04-D697-9E5A-EC2FD05457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C84984-DFF8-BA71-4AE7-6D874FAC2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0ADE5-82E4-6AC3-D40B-4DE85D73F56A}"/>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4EF54819-5E9D-21CF-08BF-5AEE760D4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0DB92-AE0C-14FA-6EC5-B41ED0FBAD7B}"/>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11519939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5231A-8B1F-F43B-896F-37293E860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2ED33-84AB-1DB7-A1A9-9C652AB56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2A444-7FD9-FF14-B4FC-51CBE78FB0B5}"/>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4FB8E639-FBB9-D24E-71DA-37D1D25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45CEA-1E57-EB8B-8B0D-C8F171B9B38A}"/>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43653342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769D-2606-D004-08A7-7DE02A36E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75638-EDC1-FC14-8AE3-6E54B7994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2F905-A175-37C4-52C3-602B967B5BE8}"/>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E99F393F-A938-D74A-B3C4-A1C3EFF52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0EFDD-707F-5DE2-395E-94F58C26B8ED}"/>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8772976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6192-7E28-8F50-CA3B-081102A73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5854A-04C0-81D2-6102-7C4D27786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609DC-17AD-7444-561E-703D7567EADB}"/>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A3119D48-E191-C4D9-6D31-EE34AE42D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26D9C-A622-3EFE-5E1D-0FCE842630B1}"/>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9843687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4FE6-6E61-2B5E-FD51-37244E698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83ACF-4972-4EF1-AB99-27529CBEC2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26DF82-CBFC-F169-15C4-74D3EF366D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A98D97-9396-355F-520F-FA1D150EB3F2}"/>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6" name="Footer Placeholder 5">
            <a:extLst>
              <a:ext uri="{FF2B5EF4-FFF2-40B4-BE49-F238E27FC236}">
                <a16:creationId xmlns:a16="http://schemas.microsoft.com/office/drawing/2014/main" id="{A2522126-CD6B-0F81-E6BA-E7D08C19D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EAB60-80E2-D402-0F0D-6287E27926E4}"/>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021782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B197-62C2-4A9E-0A12-0F22BF91D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9909D-687B-C342-360C-6DE42658B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3B999-4861-620C-D551-6E0C07B11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733FFC-6B8B-E997-20C2-07ADBB9A2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74480-8173-2170-64D7-BE79AEB149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0B0E5-D86D-2729-169E-2A2A4C152C7C}"/>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8" name="Footer Placeholder 7">
            <a:extLst>
              <a:ext uri="{FF2B5EF4-FFF2-40B4-BE49-F238E27FC236}">
                <a16:creationId xmlns:a16="http://schemas.microsoft.com/office/drawing/2014/main" id="{63F07FCB-0069-D28C-9193-8AC43B59C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51229-2B39-97D4-6835-1791809EC5D5}"/>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6385786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31B7-0869-2C11-ABE2-EDDB047A6E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045DC-ECED-F876-CDF5-820735887998}"/>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4" name="Footer Placeholder 3">
            <a:extLst>
              <a:ext uri="{FF2B5EF4-FFF2-40B4-BE49-F238E27FC236}">
                <a16:creationId xmlns:a16="http://schemas.microsoft.com/office/drawing/2014/main" id="{DED1FCA9-81E9-AB65-0CE8-1A43AD8804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94C11A-FEEE-9D3F-CB2D-AC6F737D948B}"/>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34403192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C21DD-3F99-116B-30F1-04027A8039E6}"/>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3" name="Footer Placeholder 2">
            <a:extLst>
              <a:ext uri="{FF2B5EF4-FFF2-40B4-BE49-F238E27FC236}">
                <a16:creationId xmlns:a16="http://schemas.microsoft.com/office/drawing/2014/main" id="{CE4C7CB9-9023-3F65-9C5C-7FA21D1FF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F9C26-1890-5F39-71CA-BABCD104FBC1}"/>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10496491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ADE0-4FC7-E18F-CDDE-286AEBA58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7EA11-4151-E42A-41B1-477DF0BA4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77DAC-856F-998C-D421-A70E9F4AE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3B91B-58FF-7565-88A7-07DE37AD09CB}"/>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6" name="Footer Placeholder 5">
            <a:extLst>
              <a:ext uri="{FF2B5EF4-FFF2-40B4-BE49-F238E27FC236}">
                <a16:creationId xmlns:a16="http://schemas.microsoft.com/office/drawing/2014/main" id="{38EBD019-F849-F36D-BE84-6E49C198D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02E34-343C-9607-6CED-A62C129B5D73}"/>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5288141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7837-7341-31E6-F669-7F85490F4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A676B-7EC3-02A5-5A53-EF34AF50A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9108F-3E9B-955E-07D3-67616F00A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752200-1B41-8E2E-1521-2C8A48C75D49}"/>
              </a:ext>
            </a:extLst>
          </p:cNvPr>
          <p:cNvSpPr>
            <a:spLocks noGrp="1"/>
          </p:cNvSpPr>
          <p:nvPr>
            <p:ph type="dt" sz="half" idx="10"/>
          </p:nvPr>
        </p:nvSpPr>
        <p:spPr/>
        <p:txBody>
          <a:bodyPr/>
          <a:lstStyle/>
          <a:p>
            <a:fld id="{A1A90A4B-D1D9-D443-A725-982C5954C5CA}" type="datetimeFigureOut">
              <a:rPr lang="en-US" smtClean="0"/>
              <a:t>11/7/22</a:t>
            </a:fld>
            <a:endParaRPr lang="en-US"/>
          </a:p>
        </p:txBody>
      </p:sp>
      <p:sp>
        <p:nvSpPr>
          <p:cNvPr id="6" name="Footer Placeholder 5">
            <a:extLst>
              <a:ext uri="{FF2B5EF4-FFF2-40B4-BE49-F238E27FC236}">
                <a16:creationId xmlns:a16="http://schemas.microsoft.com/office/drawing/2014/main" id="{BF19A42A-8E17-D239-9AC5-D1475FB56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99486-BBBF-4CA5-B7D9-FA5F5DFDAF38}"/>
              </a:ext>
            </a:extLst>
          </p:cNvPr>
          <p:cNvSpPr>
            <a:spLocks noGrp="1"/>
          </p:cNvSpPr>
          <p:nvPr>
            <p:ph type="sldNum" sz="quarter" idx="12"/>
          </p:nvPr>
        </p:nvSpPr>
        <p:spPr/>
        <p:txBody>
          <a:bodyPr/>
          <a:lstStyle/>
          <a:p>
            <a:fld id="{277D5A51-0DCC-AB4B-917F-126677819C85}" type="slidenum">
              <a:rPr lang="en-US" smtClean="0"/>
              <a:t>‹#›</a:t>
            </a:fld>
            <a:endParaRPr lang="en-US"/>
          </a:p>
        </p:txBody>
      </p:sp>
    </p:spTree>
    <p:extLst>
      <p:ext uri="{BB962C8B-B14F-4D97-AF65-F5344CB8AC3E}">
        <p14:creationId xmlns:p14="http://schemas.microsoft.com/office/powerpoint/2010/main" val="24062996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0FB99A-D612-F60D-FADB-437D492CF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01364-5D5E-7B0A-F05D-B44D4D72A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7F8F7-4961-8F33-38A0-7B686ECB4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90A4B-D1D9-D443-A725-982C5954C5CA}" type="datetimeFigureOut">
              <a:rPr lang="en-US" smtClean="0"/>
              <a:t>11/7/22</a:t>
            </a:fld>
            <a:endParaRPr lang="en-US"/>
          </a:p>
        </p:txBody>
      </p:sp>
      <p:sp>
        <p:nvSpPr>
          <p:cNvPr id="5" name="Footer Placeholder 4">
            <a:extLst>
              <a:ext uri="{FF2B5EF4-FFF2-40B4-BE49-F238E27FC236}">
                <a16:creationId xmlns:a16="http://schemas.microsoft.com/office/drawing/2014/main" id="{2CB806B9-F13A-D080-55AB-A6A5DE12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716B0A-BF5D-90C9-FE35-BD347F157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D5A51-0DCC-AB4B-917F-126677819C85}" type="slidenum">
              <a:rPr lang="en-US" smtClean="0"/>
              <a:t>‹#›</a:t>
            </a:fld>
            <a:endParaRPr lang="en-US"/>
          </a:p>
        </p:txBody>
      </p:sp>
    </p:spTree>
    <p:extLst>
      <p:ext uri="{BB962C8B-B14F-4D97-AF65-F5344CB8AC3E}">
        <p14:creationId xmlns:p14="http://schemas.microsoft.com/office/powerpoint/2010/main" val="3701093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B2E5-D780-8F16-9B80-D083BEAF1CA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F34B43-9AE1-8619-A79F-6FA8DF66DD3B}"/>
              </a:ext>
            </a:extLst>
          </p:cNvPr>
          <p:cNvSpPr>
            <a:spLocks noGrp="1"/>
          </p:cNvSpPr>
          <p:nvPr>
            <p:ph type="subTitle" idx="1"/>
          </p:nvPr>
        </p:nvSpPr>
        <p:spPr/>
        <p:txBody>
          <a:bodyPr/>
          <a:lstStyle/>
          <a:p>
            <a:endParaRPr lang="en-US"/>
          </a:p>
        </p:txBody>
      </p:sp>
      <p:pic>
        <p:nvPicPr>
          <p:cNvPr id="5" name="Picture 4" descr="A picture containing diagram&#10;&#10;Description automatically generated">
            <a:extLst>
              <a:ext uri="{FF2B5EF4-FFF2-40B4-BE49-F238E27FC236}">
                <a16:creationId xmlns:a16="http://schemas.microsoft.com/office/drawing/2014/main" id="{16A0220C-8393-7B84-98A7-9C3256652BC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27210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6A74-0415-6971-8689-9642D01C6AA2}"/>
              </a:ext>
            </a:extLst>
          </p:cNvPr>
          <p:cNvSpPr>
            <a:spLocks noGrp="1"/>
          </p:cNvSpPr>
          <p:nvPr>
            <p:ph type="title"/>
          </p:nvPr>
        </p:nvSpPr>
        <p:spPr/>
        <p:txBody>
          <a:bodyPr/>
          <a:lstStyle/>
          <a:p>
            <a:endParaRPr lang="en-US"/>
          </a:p>
        </p:txBody>
      </p:sp>
      <p:pic>
        <p:nvPicPr>
          <p:cNvPr id="5" name="Content Placeholder 4" descr="A picture containing graphical user interface&#10;&#10;Description automatically generated">
            <a:extLst>
              <a:ext uri="{FF2B5EF4-FFF2-40B4-BE49-F238E27FC236}">
                <a16:creationId xmlns:a16="http://schemas.microsoft.com/office/drawing/2014/main" id="{1999D7BE-9747-BF0F-8FD8-E6345150919F}"/>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5F93AED5-5915-E918-84DA-814BA1552C48}"/>
              </a:ext>
            </a:extLst>
          </p:cNvPr>
          <p:cNvSpPr txBox="1"/>
          <p:nvPr/>
        </p:nvSpPr>
        <p:spPr>
          <a:xfrm>
            <a:off x="6096000" y="2644170"/>
            <a:ext cx="2354317" cy="1569660"/>
          </a:xfrm>
          <a:prstGeom prst="rect">
            <a:avLst/>
          </a:prstGeom>
          <a:noFill/>
        </p:spPr>
        <p:txBody>
          <a:bodyPr wrap="square" rtlCol="0">
            <a:spAutoFit/>
          </a:bodyPr>
          <a:lstStyle/>
          <a:p>
            <a:r>
              <a:rPr lang="en-US" sz="2400" dirty="0"/>
              <a:t>Getting Ready to Disclose Worksheets</a:t>
            </a:r>
          </a:p>
          <a:p>
            <a:endParaRPr lang="en-US" sz="2400" dirty="0"/>
          </a:p>
        </p:txBody>
      </p:sp>
    </p:spTree>
    <p:extLst>
      <p:ext uri="{BB962C8B-B14F-4D97-AF65-F5344CB8AC3E}">
        <p14:creationId xmlns:p14="http://schemas.microsoft.com/office/powerpoint/2010/main" val="127657823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A9C7-50FB-C2E8-8213-65379CF438A6}"/>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8B6FC691-C40C-0103-FC8D-5406BDFD6FCA}"/>
              </a:ext>
            </a:extLst>
          </p:cNvPr>
          <p:cNvPicPr>
            <a:picLocks noGrp="1" noChangeAspect="1"/>
          </p:cNvPicPr>
          <p:nvPr>
            <p:ph idx="1"/>
          </p:nvPr>
        </p:nvPicPr>
        <p:blipFill>
          <a:blip r:embed="rId2"/>
          <a:stretch>
            <a:fillRect/>
          </a:stretch>
        </p:blipFill>
        <p:spPr>
          <a:xfrm>
            <a:off x="0" y="0"/>
            <a:ext cx="12192000" cy="6858000"/>
          </a:xfrm>
        </p:spPr>
      </p:pic>
      <p:pic>
        <p:nvPicPr>
          <p:cNvPr id="7" name="Picture 6">
            <a:extLst>
              <a:ext uri="{FF2B5EF4-FFF2-40B4-BE49-F238E27FC236}">
                <a16:creationId xmlns:a16="http://schemas.microsoft.com/office/drawing/2014/main" id="{9D1FA8C4-59D8-34EC-6346-7AFB272C2089}"/>
              </a:ext>
            </a:extLst>
          </p:cNvPr>
          <p:cNvPicPr>
            <a:picLocks noChangeAspect="1"/>
          </p:cNvPicPr>
          <p:nvPr/>
        </p:nvPicPr>
        <p:blipFill>
          <a:blip r:embed="rId3"/>
          <a:srcRect/>
          <a:stretch/>
        </p:blipFill>
        <p:spPr>
          <a:xfrm>
            <a:off x="4248150" y="1714336"/>
            <a:ext cx="3695700" cy="3695700"/>
          </a:xfrm>
          <a:prstGeom prst="rect">
            <a:avLst/>
          </a:prstGeom>
        </p:spPr>
      </p:pic>
    </p:spTree>
    <p:extLst>
      <p:ext uri="{BB962C8B-B14F-4D97-AF65-F5344CB8AC3E}">
        <p14:creationId xmlns:p14="http://schemas.microsoft.com/office/powerpoint/2010/main" val="8422677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ADFE-0767-1F90-BB66-A9A388B9B8D9}"/>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F38252D5-7C75-308B-A6DF-7526BC4C2306}"/>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9E0D01CF-FCD8-ED3D-4EF6-D0619318F314}"/>
              </a:ext>
            </a:extLst>
          </p:cNvPr>
          <p:cNvSpPr txBox="1"/>
          <p:nvPr/>
        </p:nvSpPr>
        <p:spPr>
          <a:xfrm>
            <a:off x="1629629" y="2359389"/>
            <a:ext cx="2788920" cy="646331"/>
          </a:xfrm>
          <a:prstGeom prst="rect">
            <a:avLst/>
          </a:prstGeom>
          <a:noFill/>
        </p:spPr>
        <p:txBody>
          <a:bodyPr wrap="square" rtlCol="0">
            <a:spAutoFit/>
          </a:bodyPr>
          <a:lstStyle/>
          <a:p>
            <a:r>
              <a:rPr lang="en-US" sz="3600" dirty="0"/>
              <a:t>Questions?</a:t>
            </a:r>
          </a:p>
        </p:txBody>
      </p:sp>
      <p:sp>
        <p:nvSpPr>
          <p:cNvPr id="7" name="TextBox 6">
            <a:extLst>
              <a:ext uri="{FF2B5EF4-FFF2-40B4-BE49-F238E27FC236}">
                <a16:creationId xmlns:a16="http://schemas.microsoft.com/office/drawing/2014/main" id="{FBE5B1C9-646A-EBE0-F5FD-9FF713AC940E}"/>
              </a:ext>
            </a:extLst>
          </p:cNvPr>
          <p:cNvSpPr txBox="1"/>
          <p:nvPr/>
        </p:nvSpPr>
        <p:spPr>
          <a:xfrm>
            <a:off x="1629629" y="3581846"/>
            <a:ext cx="7543800" cy="461665"/>
          </a:xfrm>
          <a:prstGeom prst="rect">
            <a:avLst/>
          </a:prstGeom>
          <a:noFill/>
        </p:spPr>
        <p:txBody>
          <a:bodyPr wrap="square" rtlCol="0">
            <a:spAutoFit/>
          </a:bodyPr>
          <a:lstStyle/>
          <a:p>
            <a:r>
              <a:rPr lang="en-US" sz="2400" dirty="0"/>
              <a:t>Name and email:</a:t>
            </a:r>
          </a:p>
        </p:txBody>
      </p:sp>
    </p:spTree>
    <p:extLst>
      <p:ext uri="{BB962C8B-B14F-4D97-AF65-F5344CB8AC3E}">
        <p14:creationId xmlns:p14="http://schemas.microsoft.com/office/powerpoint/2010/main" val="30841730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A1AC-D8D4-5E2C-B18D-65CFC937EAE3}"/>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medium confidence">
            <a:extLst>
              <a:ext uri="{FF2B5EF4-FFF2-40B4-BE49-F238E27FC236}">
                <a16:creationId xmlns:a16="http://schemas.microsoft.com/office/drawing/2014/main" id="{7F65E30F-4054-42CA-016D-4DF07E18CDD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5850402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CB2B-4C58-8092-5665-A117E003BE77}"/>
              </a:ext>
            </a:extLst>
          </p:cNvPr>
          <p:cNvSpPr>
            <a:spLocks noGrp="1"/>
          </p:cNvSpPr>
          <p:nvPr>
            <p:ph type="title"/>
          </p:nvPr>
        </p:nvSpPr>
        <p:spPr/>
        <p:txBody>
          <a:bodyPr/>
          <a:lstStyle/>
          <a:p>
            <a:endParaRPr lang="en-US"/>
          </a:p>
        </p:txBody>
      </p:sp>
      <p:pic>
        <p:nvPicPr>
          <p:cNvPr id="6" name="Content Placeholder 5" descr="Graphical user interface, application&#10;&#10;Description automatically generated">
            <a:extLst>
              <a:ext uri="{FF2B5EF4-FFF2-40B4-BE49-F238E27FC236}">
                <a16:creationId xmlns:a16="http://schemas.microsoft.com/office/drawing/2014/main" id="{B1CBF4FD-94B0-B8F3-7DF2-F6DA6C45C46D}"/>
              </a:ext>
            </a:extLst>
          </p:cNvPr>
          <p:cNvPicPr>
            <a:picLocks noGrp="1" noChangeAspect="1"/>
          </p:cNvPicPr>
          <p:nvPr>
            <p:ph idx="1"/>
          </p:nvPr>
        </p:nvPicPr>
        <p:blipFill>
          <a:blip r:embed="rId2"/>
          <a:stretch>
            <a:fillRect/>
          </a:stretch>
        </p:blipFill>
        <p:spPr>
          <a:xfrm>
            <a:off x="0" y="0"/>
            <a:ext cx="12192000" cy="6858000"/>
          </a:xfrm>
        </p:spPr>
      </p:pic>
      <p:sp>
        <p:nvSpPr>
          <p:cNvPr id="4" name="Title 1">
            <a:extLst>
              <a:ext uri="{FF2B5EF4-FFF2-40B4-BE49-F238E27FC236}">
                <a16:creationId xmlns:a16="http://schemas.microsoft.com/office/drawing/2014/main" id="{487AF28B-EE76-B296-18EA-2B3D924EF68E}"/>
              </a:ext>
            </a:extLst>
          </p:cNvPr>
          <p:cNvSpPr txBox="1">
            <a:spLocks/>
          </p:cNvSpPr>
          <p:nvPr/>
        </p:nvSpPr>
        <p:spPr>
          <a:xfrm>
            <a:off x="6745185" y="4025206"/>
            <a:ext cx="5204670" cy="1220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dirty="0"/>
              <a:t>My name is:</a:t>
            </a:r>
            <a:br>
              <a:rPr lang="en-US" sz="2400" dirty="0"/>
            </a:br>
            <a:r>
              <a:rPr lang="en-US" sz="2400" dirty="0"/>
              <a:t>My email is:</a:t>
            </a:r>
          </a:p>
        </p:txBody>
      </p:sp>
    </p:spTree>
    <p:extLst>
      <p:ext uri="{BB962C8B-B14F-4D97-AF65-F5344CB8AC3E}">
        <p14:creationId xmlns:p14="http://schemas.microsoft.com/office/powerpoint/2010/main" val="11314972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2676-891D-6536-C6A7-FF9B7C5EBF0C}"/>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a:extLst>
              <a:ext uri="{FF2B5EF4-FFF2-40B4-BE49-F238E27FC236}">
                <a16:creationId xmlns:a16="http://schemas.microsoft.com/office/drawing/2014/main" id="{389941B2-BBED-B94B-319E-79CA20FDF8B1}"/>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8EF39854-715E-D29C-2336-BA193DD515F5}"/>
              </a:ext>
            </a:extLst>
          </p:cNvPr>
          <p:cNvSpPr txBox="1"/>
          <p:nvPr/>
        </p:nvSpPr>
        <p:spPr>
          <a:xfrm>
            <a:off x="935421" y="2375339"/>
            <a:ext cx="4435365" cy="3431709"/>
          </a:xfrm>
          <a:prstGeom prst="rect">
            <a:avLst/>
          </a:prstGeom>
          <a:noFill/>
        </p:spPr>
        <p:txBody>
          <a:bodyPr wrap="square" rtlCol="0">
            <a:spAutoFit/>
          </a:bodyPr>
          <a:lstStyle/>
          <a:p>
            <a:pPr marL="342900" lvl="0" indent="-342900" rtl="0">
              <a:lnSpc>
                <a:spcPct val="100000"/>
              </a:lnSpc>
              <a:spcBef>
                <a:spcPts val="0"/>
              </a:spcBef>
              <a:spcAft>
                <a:spcPts val="600"/>
              </a:spcAft>
              <a:buSzPts val="2400"/>
              <a:buFont typeface="Arial"/>
              <a:buChar char="•"/>
            </a:pPr>
            <a:r>
              <a:rPr lang="en-US" sz="2400" dirty="0"/>
              <a:t>Key Vocabulary</a:t>
            </a:r>
          </a:p>
          <a:p>
            <a:pPr marL="342900" lvl="0" indent="-342900" rtl="0">
              <a:lnSpc>
                <a:spcPct val="100000"/>
              </a:lnSpc>
              <a:spcBef>
                <a:spcPts val="0"/>
              </a:spcBef>
              <a:spcAft>
                <a:spcPts val="600"/>
              </a:spcAft>
              <a:buSzPts val="2400"/>
              <a:buFont typeface="Arial"/>
              <a:buChar char="•"/>
            </a:pPr>
            <a:r>
              <a:rPr lang="en-US" sz="2400" dirty="0"/>
              <a:t>Video: Disclosing Your Disability is up to You</a:t>
            </a:r>
          </a:p>
          <a:p>
            <a:pPr marL="342900" lvl="0" indent="-342900" rtl="0">
              <a:lnSpc>
                <a:spcPct val="100000"/>
              </a:lnSpc>
              <a:spcBef>
                <a:spcPts val="0"/>
              </a:spcBef>
              <a:spcAft>
                <a:spcPts val="600"/>
              </a:spcAft>
              <a:buSzPts val="2400"/>
              <a:buFont typeface="Arial"/>
              <a:buChar char="•"/>
            </a:pPr>
            <a:r>
              <a:rPr lang="en-US" sz="2400" dirty="0"/>
              <a:t>Role play: Disability Disclosure</a:t>
            </a:r>
          </a:p>
          <a:p>
            <a:pPr marL="342900" lvl="0" indent="-342900" rtl="0">
              <a:lnSpc>
                <a:spcPct val="100000"/>
              </a:lnSpc>
              <a:spcBef>
                <a:spcPts val="0"/>
              </a:spcBef>
              <a:spcAft>
                <a:spcPts val="600"/>
              </a:spcAft>
              <a:buSzPts val="2400"/>
              <a:buFont typeface="Arial"/>
              <a:buChar char="•"/>
            </a:pPr>
            <a:r>
              <a:rPr lang="en-US" sz="2400" dirty="0"/>
              <a:t>Matching game</a:t>
            </a:r>
          </a:p>
          <a:p>
            <a:pPr marL="342900" lvl="0" indent="-342900" rtl="0">
              <a:lnSpc>
                <a:spcPct val="100000"/>
              </a:lnSpc>
              <a:spcBef>
                <a:spcPts val="0"/>
              </a:spcBef>
              <a:spcAft>
                <a:spcPts val="600"/>
              </a:spcAft>
              <a:buSzPts val="2400"/>
              <a:buFont typeface="Arial"/>
              <a:buChar char="•"/>
            </a:pPr>
            <a:r>
              <a:rPr lang="en-US" sz="2400" dirty="0"/>
              <a:t>Disclosure book</a:t>
            </a:r>
          </a:p>
          <a:p>
            <a:pPr marL="342900" lvl="0" indent="-342900" rtl="0">
              <a:lnSpc>
                <a:spcPct val="100000"/>
              </a:lnSpc>
              <a:spcBef>
                <a:spcPts val="0"/>
              </a:spcBef>
              <a:spcAft>
                <a:spcPts val="600"/>
              </a:spcAft>
              <a:buSzPts val="2400"/>
              <a:buFont typeface="Arial"/>
              <a:buChar char="•"/>
            </a:pPr>
            <a:r>
              <a:rPr lang="en-US" sz="2400" dirty="0"/>
              <a:t>Review quiz</a:t>
            </a:r>
          </a:p>
        </p:txBody>
      </p:sp>
    </p:spTree>
    <p:extLst>
      <p:ext uri="{BB962C8B-B14F-4D97-AF65-F5344CB8AC3E}">
        <p14:creationId xmlns:p14="http://schemas.microsoft.com/office/powerpoint/2010/main" val="10376198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2AF4-CA52-9101-318F-CC1933732000}"/>
              </a:ext>
            </a:extLst>
          </p:cNvPr>
          <p:cNvSpPr>
            <a:spLocks noGrp="1"/>
          </p:cNvSpPr>
          <p:nvPr>
            <p:ph type="title"/>
          </p:nvPr>
        </p:nvSpPr>
        <p:spPr/>
        <p:txBody>
          <a:bodyPr/>
          <a:lstStyle/>
          <a:p>
            <a:endParaRPr lang="en-US"/>
          </a:p>
        </p:txBody>
      </p:sp>
      <p:pic>
        <p:nvPicPr>
          <p:cNvPr id="5" name="Content Placeholder 4" descr="A person sitting in a chair&#10;&#10;Description automatically generated with low confidence">
            <a:extLst>
              <a:ext uri="{FF2B5EF4-FFF2-40B4-BE49-F238E27FC236}">
                <a16:creationId xmlns:a16="http://schemas.microsoft.com/office/drawing/2014/main" id="{DC64638F-BFD0-2CB1-1EBB-AD715DD21593}"/>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6145863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F467-FE6C-9B13-4DA1-EF8DB354E5B2}"/>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CE96319A-B93E-29F8-FEB3-20D5B98655C9}"/>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9C9F2A0E-0ED7-F0C0-DB22-38B95F5F9298}"/>
              </a:ext>
            </a:extLst>
          </p:cNvPr>
          <p:cNvSpPr txBox="1"/>
          <p:nvPr/>
        </p:nvSpPr>
        <p:spPr>
          <a:xfrm>
            <a:off x="5223641" y="1174536"/>
            <a:ext cx="5843752" cy="4508927"/>
          </a:xfrm>
          <a:prstGeom prst="rect">
            <a:avLst/>
          </a:prstGeom>
          <a:noFill/>
        </p:spPr>
        <p:txBody>
          <a:bodyPr wrap="square" rtlCol="0">
            <a:spAutoFit/>
          </a:bodyPr>
          <a:lstStyle/>
          <a:p>
            <a:pPr marL="457200" lvl="0" indent="-419100" algn="l" rtl="0">
              <a:lnSpc>
                <a:spcPct val="100000"/>
              </a:lnSpc>
              <a:spcBef>
                <a:spcPts val="600"/>
              </a:spcBef>
              <a:spcAft>
                <a:spcPts val="600"/>
              </a:spcAft>
              <a:buClr>
                <a:schemeClr val="tx1"/>
              </a:buClr>
              <a:buSzPct val="100000"/>
              <a:buFont typeface="Arial" panose="020B0604020202020204" pitchFamily="34" charset="0"/>
              <a:buChar char="•"/>
            </a:pPr>
            <a:r>
              <a:rPr lang="en-US" sz="1800" b="1" dirty="0">
                <a:latin typeface="Century Gothic" panose="020B0502020202020204" pitchFamily="34" charset="0"/>
              </a:rPr>
              <a:t>Disability disclosure </a:t>
            </a:r>
            <a:r>
              <a:rPr lang="en-US" sz="1800" dirty="0">
                <a:latin typeface="Century Gothic" panose="020B0502020202020204" pitchFamily="34" charset="0"/>
              </a:rPr>
              <a:t>– sharing information about your disability in order to receive accommodations</a:t>
            </a:r>
            <a:endParaRPr lang="en-US" dirty="0">
              <a:latin typeface="Century Gothic" panose="020B0502020202020204" pitchFamily="34" charset="0"/>
            </a:endParaRPr>
          </a:p>
          <a:p>
            <a:pPr marL="457200" lvl="0" indent="-419100" algn="l" rtl="0">
              <a:lnSpc>
                <a:spcPct val="100000"/>
              </a:lnSpc>
              <a:spcBef>
                <a:spcPts val="600"/>
              </a:spcBef>
              <a:spcAft>
                <a:spcPts val="600"/>
              </a:spcAft>
              <a:buClr>
                <a:schemeClr val="tx1"/>
              </a:buClr>
              <a:buSzPct val="100000"/>
              <a:buFont typeface="Arial" panose="020B0604020202020204" pitchFamily="34" charset="0"/>
              <a:buChar char="•"/>
            </a:pPr>
            <a:r>
              <a:rPr lang="en-US" b="1" dirty="0">
                <a:latin typeface="Century Gothic" panose="020B0502020202020204" pitchFamily="34" charset="0"/>
              </a:rPr>
              <a:t>Sensitive information </a:t>
            </a:r>
            <a:r>
              <a:rPr lang="en-US" sz="1800" dirty="0">
                <a:latin typeface="Century Gothic" panose="020B0502020202020204" pitchFamily="34" charset="0"/>
              </a:rPr>
              <a:t>– data that needs to be protected to keep your identity protected </a:t>
            </a:r>
            <a:endParaRPr lang="en-US" dirty="0">
              <a:latin typeface="Century Gothic" panose="020B0502020202020204" pitchFamily="34" charset="0"/>
            </a:endParaRPr>
          </a:p>
          <a:p>
            <a:pPr marL="457200" lvl="0" indent="-419100" algn="l" rtl="0">
              <a:lnSpc>
                <a:spcPct val="100000"/>
              </a:lnSpc>
              <a:spcBef>
                <a:spcPts val="600"/>
              </a:spcBef>
              <a:spcAft>
                <a:spcPts val="600"/>
              </a:spcAft>
              <a:buClr>
                <a:schemeClr val="tx1"/>
              </a:buClr>
              <a:buSzPct val="100000"/>
              <a:buFont typeface="Arial" panose="020B0604020202020204" pitchFamily="34" charset="0"/>
              <a:buChar char="•"/>
            </a:pPr>
            <a:r>
              <a:rPr lang="en-US" sz="1800" b="1" dirty="0">
                <a:latin typeface="Century Gothic" panose="020B0502020202020204" pitchFamily="34" charset="0"/>
              </a:rPr>
              <a:t>Personal information </a:t>
            </a:r>
            <a:r>
              <a:rPr lang="en-US" sz="1800" dirty="0">
                <a:latin typeface="Century Gothic" panose="020B0502020202020204" pitchFamily="34" charset="0"/>
              </a:rPr>
              <a:t>– relates to your name, health, finances, education, business, use of government services, address, phone number, social security numbers, driver’s license numbers, and financial information</a:t>
            </a:r>
            <a:endParaRPr lang="en-US" dirty="0">
              <a:latin typeface="Century Gothic" panose="020B0502020202020204" pitchFamily="34" charset="0"/>
            </a:endParaRPr>
          </a:p>
          <a:p>
            <a:pPr marL="457200" lvl="0" indent="-419100" algn="l" rtl="0">
              <a:lnSpc>
                <a:spcPct val="100000"/>
              </a:lnSpc>
              <a:spcBef>
                <a:spcPts val="600"/>
              </a:spcBef>
              <a:spcAft>
                <a:spcPts val="600"/>
              </a:spcAft>
              <a:buClr>
                <a:schemeClr val="tx1"/>
              </a:buClr>
              <a:buSzPct val="100000"/>
              <a:buFont typeface="Arial" panose="020B0604020202020204" pitchFamily="34" charset="0"/>
              <a:buChar char="•"/>
            </a:pPr>
            <a:r>
              <a:rPr lang="en-US" sz="1800" b="1" dirty="0">
                <a:latin typeface="Century Gothic" panose="020B0502020202020204" pitchFamily="34" charset="0"/>
              </a:rPr>
              <a:t>Self-determination</a:t>
            </a:r>
            <a:r>
              <a:rPr lang="en-US" sz="1800" dirty="0">
                <a:solidFill>
                  <a:srgbClr val="FF0000"/>
                </a:solidFill>
                <a:latin typeface="Century Gothic" panose="020B0502020202020204" pitchFamily="34" charset="0"/>
              </a:rPr>
              <a:t> </a:t>
            </a:r>
            <a:r>
              <a:rPr lang="en-US" sz="1800" dirty="0">
                <a:latin typeface="Century Gothic" panose="020B0502020202020204" pitchFamily="34" charset="0"/>
              </a:rPr>
              <a:t>– the desire, ability and practice of directing your own life and making your own decisions</a:t>
            </a:r>
          </a:p>
          <a:p>
            <a:endParaRPr lang="en-US" dirty="0"/>
          </a:p>
        </p:txBody>
      </p:sp>
    </p:spTree>
    <p:extLst>
      <p:ext uri="{BB962C8B-B14F-4D97-AF65-F5344CB8AC3E}">
        <p14:creationId xmlns:p14="http://schemas.microsoft.com/office/powerpoint/2010/main" val="30618073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7EBE-0360-9F92-F481-C39FD487203B}"/>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low confidence">
            <a:extLst>
              <a:ext uri="{FF2B5EF4-FFF2-40B4-BE49-F238E27FC236}">
                <a16:creationId xmlns:a16="http://schemas.microsoft.com/office/drawing/2014/main" id="{69E07906-5EB3-AB85-39A4-400C3D51CEC4}"/>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9107252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18BB-171F-6859-FBF7-A67C5953A411}"/>
              </a:ext>
            </a:extLst>
          </p:cNvPr>
          <p:cNvSpPr>
            <a:spLocks noGrp="1"/>
          </p:cNvSpPr>
          <p:nvPr>
            <p:ph type="title"/>
          </p:nvPr>
        </p:nvSpPr>
        <p:spPr/>
        <p:txBody>
          <a:bodyPr/>
          <a:lstStyle/>
          <a:p>
            <a:endParaRPr lang="en-US"/>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0D995FBA-ACCE-CC79-8C90-051EFF0C09BA}"/>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A6ABD16A-6EEE-D4C5-45CD-5330DFA2C0CB}"/>
              </a:ext>
            </a:extLst>
          </p:cNvPr>
          <p:cNvSpPr txBox="1"/>
          <p:nvPr/>
        </p:nvSpPr>
        <p:spPr>
          <a:xfrm>
            <a:off x="987974" y="2862518"/>
            <a:ext cx="4761185" cy="2385268"/>
          </a:xfrm>
          <a:prstGeom prst="rect">
            <a:avLst/>
          </a:prstGeom>
          <a:noFill/>
        </p:spPr>
        <p:txBody>
          <a:bodyPr wrap="square" rtlCol="0">
            <a:spAutoFit/>
          </a:bodyPr>
          <a:lstStyle/>
          <a:p>
            <a:pPr marL="0" lvl="0" indent="0" algn="l" rtl="0">
              <a:lnSpc>
                <a:spcPct val="100000"/>
              </a:lnSpc>
              <a:spcBef>
                <a:spcPts val="600"/>
              </a:spcBef>
              <a:spcAft>
                <a:spcPts val="0"/>
              </a:spcAft>
              <a:buSzPts val="2400"/>
              <a:buNone/>
            </a:pPr>
            <a:r>
              <a:rPr lang="en-US" sz="2400" b="1" dirty="0"/>
              <a:t>Scenarios</a:t>
            </a:r>
          </a:p>
          <a:p>
            <a:pPr marL="0" lvl="0" indent="0" algn="l" rtl="0">
              <a:lnSpc>
                <a:spcPct val="100000"/>
              </a:lnSpc>
              <a:spcBef>
                <a:spcPts val="600"/>
              </a:spcBef>
              <a:spcAft>
                <a:spcPts val="0"/>
              </a:spcAft>
              <a:buSzPts val="2400"/>
              <a:buNone/>
            </a:pPr>
            <a:r>
              <a:rPr lang="en-US" sz="2400" dirty="0"/>
              <a:t>You are faced with the choice of whether or not to disclose your disability and the possible outcomes of your decision.</a:t>
            </a:r>
          </a:p>
          <a:p>
            <a:endParaRPr lang="en-US" sz="2400" dirty="0"/>
          </a:p>
        </p:txBody>
      </p:sp>
      <p:pic>
        <p:nvPicPr>
          <p:cNvPr id="10" name="Picture 9" descr="A picture containing person, person, indoor, working&#10;&#10;Description automatically generated">
            <a:extLst>
              <a:ext uri="{FF2B5EF4-FFF2-40B4-BE49-F238E27FC236}">
                <a16:creationId xmlns:a16="http://schemas.microsoft.com/office/drawing/2014/main" id="{5D227A4D-80A2-89C6-207A-85EBF4041A6C}"/>
              </a:ext>
            </a:extLst>
          </p:cNvPr>
          <p:cNvPicPr>
            <a:picLocks noChangeAspect="1"/>
          </p:cNvPicPr>
          <p:nvPr/>
        </p:nvPicPr>
        <p:blipFill>
          <a:blip r:embed="rId3"/>
          <a:stretch>
            <a:fillRect/>
          </a:stretch>
        </p:blipFill>
        <p:spPr>
          <a:xfrm>
            <a:off x="5895426" y="2295416"/>
            <a:ext cx="5308600" cy="3213100"/>
          </a:xfrm>
          <a:prstGeom prst="rect">
            <a:avLst/>
          </a:prstGeom>
        </p:spPr>
      </p:pic>
    </p:spTree>
    <p:extLst>
      <p:ext uri="{BB962C8B-B14F-4D97-AF65-F5344CB8AC3E}">
        <p14:creationId xmlns:p14="http://schemas.microsoft.com/office/powerpoint/2010/main" val="8891547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47CC-8EE4-96C2-E55B-4138D86BC273}"/>
              </a:ext>
            </a:extLst>
          </p:cNvPr>
          <p:cNvSpPr>
            <a:spLocks noGrp="1"/>
          </p:cNvSpPr>
          <p:nvPr>
            <p:ph type="title"/>
          </p:nvPr>
        </p:nvSpPr>
        <p:spPr/>
        <p:txBody>
          <a:bodyPr/>
          <a:lstStyle/>
          <a:p>
            <a:endParaRPr lang="en-US"/>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1A030E55-98D8-B34C-0010-FB0B6E613770}"/>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5C222D66-A49E-8998-C1FB-D9CE0FD85ECE}"/>
              </a:ext>
            </a:extLst>
          </p:cNvPr>
          <p:cNvSpPr txBox="1"/>
          <p:nvPr/>
        </p:nvSpPr>
        <p:spPr>
          <a:xfrm>
            <a:off x="4312535" y="2932387"/>
            <a:ext cx="7199586" cy="2092881"/>
          </a:xfrm>
          <a:prstGeom prst="rect">
            <a:avLst/>
          </a:prstGeom>
          <a:noFill/>
        </p:spPr>
        <p:txBody>
          <a:bodyPr wrap="square" rtlCol="0">
            <a:spAutoFit/>
          </a:bodyPr>
          <a:lstStyle/>
          <a:p>
            <a:pPr marL="0" lvl="0" indent="0" algn="l" rtl="0">
              <a:lnSpc>
                <a:spcPct val="100000"/>
              </a:lnSpc>
              <a:spcBef>
                <a:spcPts val="600"/>
              </a:spcBef>
              <a:spcAft>
                <a:spcPts val="0"/>
              </a:spcAft>
              <a:buSzPts val="1800"/>
              <a:buNone/>
            </a:pPr>
            <a:r>
              <a:rPr lang="en-US" sz="2400" dirty="0"/>
              <a:t>Match the accommodations to disabilities. </a:t>
            </a:r>
          </a:p>
          <a:p>
            <a:pPr marL="0" lvl="0" indent="0" algn="l" rtl="0">
              <a:lnSpc>
                <a:spcPct val="100000"/>
              </a:lnSpc>
              <a:spcBef>
                <a:spcPts val="600"/>
              </a:spcBef>
              <a:spcAft>
                <a:spcPts val="0"/>
              </a:spcAft>
              <a:buSzPts val="1800"/>
              <a:buNone/>
            </a:pPr>
            <a:endParaRPr lang="en-US" sz="2400" dirty="0"/>
          </a:p>
          <a:p>
            <a:pPr marL="0" lvl="0" indent="0" algn="l" rtl="0">
              <a:lnSpc>
                <a:spcPct val="100000"/>
              </a:lnSpc>
              <a:spcBef>
                <a:spcPts val="600"/>
              </a:spcBef>
              <a:spcAft>
                <a:spcPts val="0"/>
              </a:spcAft>
              <a:buSzPts val="1800"/>
              <a:buNone/>
            </a:pPr>
            <a:r>
              <a:rPr lang="en-US" sz="2400" dirty="0"/>
              <a:t>Be sure that the accommodation will help the student perform the work task.</a:t>
            </a:r>
          </a:p>
          <a:p>
            <a:endParaRPr lang="en-US" sz="2400" dirty="0"/>
          </a:p>
        </p:txBody>
      </p:sp>
      <p:pic>
        <p:nvPicPr>
          <p:cNvPr id="8" name="Picture 7" descr="Logo&#10;&#10;Description automatically generated">
            <a:extLst>
              <a:ext uri="{FF2B5EF4-FFF2-40B4-BE49-F238E27FC236}">
                <a16:creationId xmlns:a16="http://schemas.microsoft.com/office/drawing/2014/main" id="{0533EA2A-C994-1589-6D4D-520B3EFBDFDD}"/>
              </a:ext>
            </a:extLst>
          </p:cNvPr>
          <p:cNvPicPr>
            <a:picLocks noChangeAspect="1"/>
          </p:cNvPicPr>
          <p:nvPr/>
        </p:nvPicPr>
        <p:blipFill>
          <a:blip r:embed="rId3"/>
          <a:stretch>
            <a:fillRect/>
          </a:stretch>
        </p:blipFill>
        <p:spPr>
          <a:xfrm>
            <a:off x="924253" y="2423077"/>
            <a:ext cx="2708403" cy="2602191"/>
          </a:xfrm>
          <a:prstGeom prst="rect">
            <a:avLst/>
          </a:prstGeom>
        </p:spPr>
      </p:pic>
    </p:spTree>
    <p:extLst>
      <p:ext uri="{BB962C8B-B14F-4D97-AF65-F5344CB8AC3E}">
        <p14:creationId xmlns:p14="http://schemas.microsoft.com/office/powerpoint/2010/main" val="36115957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A019-DABE-956C-97A0-92E9EA6DABD1}"/>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51A7564C-D869-EBA2-CB7E-CDDE29B509CA}"/>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4552CF04-12E8-CCD0-A003-B161223C97B2}"/>
              </a:ext>
            </a:extLst>
          </p:cNvPr>
          <p:cNvSpPr txBox="1"/>
          <p:nvPr/>
        </p:nvSpPr>
        <p:spPr>
          <a:xfrm>
            <a:off x="1156138" y="2127602"/>
            <a:ext cx="5423338" cy="4293483"/>
          </a:xfrm>
          <a:prstGeom prst="rect">
            <a:avLst/>
          </a:prstGeom>
          <a:noFill/>
        </p:spPr>
        <p:txBody>
          <a:bodyPr wrap="square" rtlCol="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entury Gothic" panose="020B0502020202020204" pitchFamily="34" charset="0"/>
                <a:ea typeface="Arial"/>
                <a:cs typeface="Arial"/>
                <a:sym typeface="Arial"/>
              </a:rPr>
              <a:t>The Wave (group activity)</a:t>
            </a:r>
            <a:endParaRPr lang="en-US" sz="1400" dirty="0">
              <a:latin typeface="Century Gothic" panose="020B0502020202020204" pitchFamily="34" charset="0"/>
            </a:endParaRPr>
          </a:p>
          <a:p>
            <a:pPr marL="0" marR="0" lvl="0" indent="0" algn="l" rtl="0">
              <a:lnSpc>
                <a:spcPct val="100000"/>
              </a:lnSpc>
              <a:spcBef>
                <a:spcPts val="0"/>
              </a:spcBef>
              <a:spcAft>
                <a:spcPts val="0"/>
              </a:spcAft>
              <a:buNone/>
            </a:pPr>
            <a:endParaRPr lang="en-US" sz="1400" b="0" i="0" u="none" strike="noStrike" cap="none" dirty="0">
              <a:solidFill>
                <a:srgbClr val="000000"/>
              </a:solidFill>
              <a:latin typeface="Century Gothic" panose="020B0502020202020204" pitchFamily="34" charset="0"/>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Figure out a path through the class with starting and ending points.</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Stand up </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The first person claps once</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The second person claps twice</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The third person claps once </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And the pattern continues until you get to the end of the line.</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Pick another person to be the starting point and decide on a new pattern</a:t>
            </a:r>
            <a:endParaRPr lang="en-US" sz="1400" dirty="0">
              <a:latin typeface="Century Gothic" panose="020B0502020202020204" pitchFamily="34" charset="0"/>
            </a:endParaRPr>
          </a:p>
          <a:p>
            <a:pPr marL="285750" marR="0" lvl="0" indent="-285750" algn="l" rtl="0">
              <a:lnSpc>
                <a:spcPct val="100000"/>
              </a:lnSpc>
              <a:spcBef>
                <a:spcPts val="600"/>
              </a:spcBef>
              <a:spcAft>
                <a:spcPts val="0"/>
              </a:spcAft>
              <a:buClr>
                <a:srgbClr val="000000"/>
              </a:buClr>
              <a:buSzPts val="1600"/>
              <a:buFont typeface="Arial"/>
              <a:buChar char="•"/>
            </a:pPr>
            <a:r>
              <a:rPr lang="en-US" sz="1400" b="0" i="0" u="none" strike="noStrike" cap="none" dirty="0">
                <a:solidFill>
                  <a:srgbClr val="000000"/>
                </a:solidFill>
                <a:latin typeface="Century Gothic" panose="020B0502020202020204" pitchFamily="34" charset="0"/>
                <a:ea typeface="Arial"/>
                <a:cs typeface="Arial"/>
                <a:sym typeface="Arial"/>
              </a:rPr>
              <a:t>Be creative with your clapping patterns and see how long the group can keep each pattern going. You will need to pay attention to what the person before you did in order to keep the pattern going.</a:t>
            </a:r>
            <a:endParaRPr lang="en-US" sz="1400" dirty="0">
              <a:latin typeface="Century Gothic" panose="020B0502020202020204" pitchFamily="34" charset="0"/>
            </a:endParaRPr>
          </a:p>
          <a:p>
            <a:endParaRPr lang="en-US" sz="1400" dirty="0">
              <a:latin typeface="Century Gothic" panose="020B0502020202020204" pitchFamily="34" charset="0"/>
            </a:endParaRPr>
          </a:p>
        </p:txBody>
      </p:sp>
    </p:spTree>
    <p:extLst>
      <p:ext uri="{BB962C8B-B14F-4D97-AF65-F5344CB8AC3E}">
        <p14:creationId xmlns:p14="http://schemas.microsoft.com/office/powerpoint/2010/main" val="15154506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270</Words>
  <Application>Microsoft Macintosh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Swenson</dc:creator>
  <cp:lastModifiedBy>Patricia Swenson</cp:lastModifiedBy>
  <cp:revision>4</cp:revision>
  <dcterms:created xsi:type="dcterms:W3CDTF">2022-11-07T20:32:29Z</dcterms:created>
  <dcterms:modified xsi:type="dcterms:W3CDTF">2022-11-07T22:12:23Z</dcterms:modified>
</cp:coreProperties>
</file>